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Josefin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1" roundtripDataSignature="AMtx7mhaXWaMpcFiI6NYgaNisW6Yybpm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Josefin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font" Target="fonts/Montserrat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JosefinSans-regular.fntdata"/><Relationship Id="rId16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19" Type="http://schemas.openxmlformats.org/officeDocument/2006/relationships/font" Target="fonts/JosefinSans-italic.fntdata"/><Relationship Id="rId6" Type="http://schemas.openxmlformats.org/officeDocument/2006/relationships/slide" Target="slides/slide2.xml"/><Relationship Id="rId18" Type="http://schemas.openxmlformats.org/officeDocument/2006/relationships/font" Target="fonts/Josefin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" name="Google Shape;2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" name="Google Shape;3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80ffc71d24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80ffc71d24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280ffc71d24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://drive.google.com/file/d/1OhcOg6MUz741_oaxZXbW7pPiRnCS7Awq/view" TargetMode="External"/><Relationship Id="rId5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" name="Google Shape;1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 cap="flat" cmpd="sng" w="13800">
            <a:solidFill>
              <a:srgbClr val="FFFFFF">
                <a:alpha val="1568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" name="Google Shape;18;p1"/>
          <p:cNvSpPr/>
          <p:nvPr/>
        </p:nvSpPr>
        <p:spPr>
          <a:xfrm>
            <a:off x="3867775" y="2667325"/>
            <a:ext cx="7865700" cy="19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5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5249"/>
              <a:buFont typeface="Montserrat"/>
              <a:buNone/>
            </a:pPr>
            <a:r>
              <a:rPr lang="en-US" sz="10000">
                <a:solidFill>
                  <a:srgbClr val="F2F0F4"/>
                </a:solidFill>
                <a:latin typeface="Josefin Sans"/>
                <a:ea typeface="Josefin Sans"/>
                <a:cs typeface="Josefin Sans"/>
                <a:sym typeface="Josefin Sans"/>
              </a:rPr>
              <a:t>Aiming Up</a:t>
            </a:r>
            <a:endParaRPr i="0" sz="10000" u="none" cap="none" strike="noStrike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4">
            <a:alphaModFix/>
          </a:blip>
          <a:srcRect b="27488" l="0" r="0" t="0"/>
          <a:stretch/>
        </p:blipFill>
        <p:spPr>
          <a:xfrm>
            <a:off x="-1213825" y="3665675"/>
            <a:ext cx="5785825" cy="436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5" name="Google Shape;2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0"/>
            </a:srgbClr>
          </a:solidFill>
          <a:ln cap="flat" cmpd="sng" w="13800">
            <a:solidFill>
              <a:srgbClr val="FFFFFF">
                <a:alpha val="1569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7666676" y="4295505"/>
            <a:ext cx="3199500" cy="1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lang="en-US" sz="7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58%</a:t>
            </a:r>
            <a:endParaRPr b="0" i="0" sz="7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/>
          <p:nvPr/>
        </p:nvSpPr>
        <p:spPr>
          <a:xfrm>
            <a:off x="7666666" y="5451013"/>
            <a:ext cx="6161100" cy="17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lang="en-US" sz="33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the Brazilian population has no financial investments of any kind.</a:t>
            </a:r>
            <a:endParaRPr i="0" sz="3300" u="none" cap="none" strike="noStrike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" name="Google Shape;29;p4"/>
          <p:cNvSpPr txBox="1"/>
          <p:nvPr/>
        </p:nvSpPr>
        <p:spPr>
          <a:xfrm>
            <a:off x="7121000" y="5187000"/>
            <a:ext cx="194100" cy="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7666666" y="5451013"/>
            <a:ext cx="6161100" cy="17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t/>
            </a:r>
            <a:endParaRPr i="0" sz="3300" u="none" cap="none" strike="noStrike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1" name="Google Shape;31;p4"/>
          <p:cNvSpPr txBox="1"/>
          <p:nvPr/>
        </p:nvSpPr>
        <p:spPr>
          <a:xfrm>
            <a:off x="3333900" y="612300"/>
            <a:ext cx="7962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Education gap</a:t>
            </a:r>
            <a:endParaRPr sz="72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1154000" y="2254575"/>
            <a:ext cx="4170600" cy="1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lang="en-US" sz="7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150 </a:t>
            </a:r>
            <a:r>
              <a:rPr lang="en-US" sz="37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million</a:t>
            </a:r>
            <a:endParaRPr i="0" sz="3700" u="none" cap="none" strike="noStrike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1153991" y="3410088"/>
            <a:ext cx="6161100" cy="17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lang="en-US" sz="33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people don't understand financial education</a:t>
            </a:r>
            <a:endParaRPr i="0" sz="3300" u="none" cap="none" strike="noStrike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 cap="flat" cmpd="sng" w="13800">
            <a:solidFill>
              <a:srgbClr val="FFFFFF">
                <a:alpha val="1568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3"/>
          <p:cNvSpPr/>
          <p:nvPr/>
        </p:nvSpPr>
        <p:spPr>
          <a:xfrm>
            <a:off x="1059501" y="2835875"/>
            <a:ext cx="2220600" cy="8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lang="en-US" sz="4587">
                <a:solidFill>
                  <a:srgbClr val="DCD7E5"/>
                </a:solidFill>
              </a:rPr>
              <a:t>80,7%</a:t>
            </a:r>
            <a:endParaRPr i="0" sz="4587" u="none" cap="none" strike="noStrike">
              <a:solidFill>
                <a:schemeClr val="dk1"/>
              </a:solidFill>
            </a:endParaRPr>
          </a:p>
        </p:txBody>
      </p:sp>
      <p:sp>
        <p:nvSpPr>
          <p:cNvPr id="43" name="Google Shape;43;p3"/>
          <p:cNvSpPr/>
          <p:nvPr/>
        </p:nvSpPr>
        <p:spPr>
          <a:xfrm>
            <a:off x="496248" y="3866450"/>
            <a:ext cx="3347100" cy="17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of the Brazilian population has no higher education</a:t>
            </a:r>
            <a:endParaRPr i="0" sz="3300" u="none" cap="none" strike="noStrike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4" name="Google Shape;44;p3"/>
          <p:cNvSpPr/>
          <p:nvPr/>
        </p:nvSpPr>
        <p:spPr>
          <a:xfrm>
            <a:off x="5091619" y="2999813"/>
            <a:ext cx="275100" cy="5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t/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3"/>
          <p:cNvSpPr/>
          <p:nvPr/>
        </p:nvSpPr>
        <p:spPr>
          <a:xfrm>
            <a:off x="10564250" y="3730175"/>
            <a:ext cx="3912300" cy="17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of university students don't have a solid educational foundation</a:t>
            </a:r>
            <a:endParaRPr i="0" sz="2250" u="none" cap="none" strike="noStrike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3333900" y="612300"/>
            <a:ext cx="7962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Education gap</a:t>
            </a:r>
            <a:endParaRPr sz="72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10893925" y="2889725"/>
            <a:ext cx="2112000" cy="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50">
                <a:solidFill>
                  <a:schemeClr val="lt1"/>
                </a:solidFill>
              </a:rPr>
              <a:t>38% </a:t>
            </a:r>
            <a:endParaRPr sz="4550">
              <a:solidFill>
                <a:schemeClr val="lt1"/>
              </a:solidFill>
            </a:endParaRPr>
          </a:p>
        </p:txBody>
      </p:sp>
      <p:sp>
        <p:nvSpPr>
          <p:cNvPr id="48" name="Google Shape;48;p3"/>
          <p:cNvSpPr/>
          <p:nvPr/>
        </p:nvSpPr>
        <p:spPr>
          <a:xfrm>
            <a:off x="5091625" y="3667475"/>
            <a:ext cx="4471800" cy="26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of the Brazilian population over the age of twenty-five </a:t>
            </a:r>
            <a:endParaRPr sz="33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years old has no secondary education</a:t>
            </a:r>
            <a:endParaRPr sz="33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3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9" name="Google Shape;49;p3"/>
          <p:cNvSpPr txBox="1"/>
          <p:nvPr/>
        </p:nvSpPr>
        <p:spPr>
          <a:xfrm>
            <a:off x="6164525" y="2759675"/>
            <a:ext cx="2112000" cy="8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50">
                <a:solidFill>
                  <a:schemeClr val="lt1"/>
                </a:solidFill>
              </a:rPr>
              <a:t>46,8% </a:t>
            </a:r>
            <a:endParaRPr sz="4550">
              <a:solidFill>
                <a:schemeClr val="lt1"/>
              </a:solidFill>
            </a:endParaRPr>
          </a:p>
        </p:txBody>
      </p:sp>
      <p:pic>
        <p:nvPicPr>
          <p:cNvPr id="50" name="Google Shape;50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99925"/>
            <a:ext cx="2112000" cy="21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5"/>
          <p:cNvSpPr/>
          <p:nvPr/>
        </p:nvSpPr>
        <p:spPr>
          <a:xfrm>
            <a:off x="-50" y="0"/>
            <a:ext cx="14630400" cy="8229600"/>
          </a:xfrm>
          <a:prstGeom prst="rect">
            <a:avLst/>
          </a:prstGeom>
          <a:solidFill>
            <a:srgbClr val="0D0A2C">
              <a:alpha val="74900"/>
            </a:srgbClr>
          </a:solidFill>
          <a:ln cap="flat" cmpd="sng" w="13800">
            <a:solidFill>
              <a:srgbClr val="FFFFFF">
                <a:alpha val="1569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2038043" y="2607954"/>
            <a:ext cx="10554300" cy="13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lang="en-US" sz="4374">
                <a:solidFill>
                  <a:srgbClr val="F2F0F4"/>
                </a:solidFill>
                <a:latin typeface="Josefin Sans"/>
                <a:ea typeface="Josefin Sans"/>
                <a:cs typeface="Josefin Sans"/>
                <a:sym typeface="Josefin Sans"/>
              </a:rPr>
              <a:t>The impact is important for evolution!</a:t>
            </a:r>
            <a:endParaRPr sz="3000">
              <a:solidFill>
                <a:srgbClr val="F2F0F4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descr="preencoded.png" id="59" name="Google Shape;59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4630400" cy="1333143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5"/>
          <p:cNvSpPr txBox="1"/>
          <p:nvPr/>
        </p:nvSpPr>
        <p:spPr>
          <a:xfrm>
            <a:off x="1578300" y="4591713"/>
            <a:ext cx="11473800" cy="18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33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education in a simple and gamified way is an essential gateway to breaking down the existing barrier in the population</a:t>
            </a:r>
            <a:endParaRPr sz="33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61" name="Google Shape;6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99925"/>
            <a:ext cx="2112000" cy="21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7" name="Google Shape;6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 cap="flat" cmpd="sng" w="13800">
            <a:solidFill>
              <a:srgbClr val="FFFFFF">
                <a:alpha val="1568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6"/>
          <p:cNvSpPr/>
          <p:nvPr/>
        </p:nvSpPr>
        <p:spPr>
          <a:xfrm>
            <a:off x="1102525" y="2925300"/>
            <a:ext cx="4546200" cy="2379000"/>
          </a:xfrm>
          <a:prstGeom prst="rect">
            <a:avLst/>
          </a:prstGeom>
          <a:solidFill>
            <a:srgbClr val="48178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"/>
          <p:cNvSpPr txBox="1"/>
          <p:nvPr/>
        </p:nvSpPr>
        <p:spPr>
          <a:xfrm>
            <a:off x="1983300" y="397075"/>
            <a:ext cx="106638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Explanation of the platform</a:t>
            </a:r>
            <a:endParaRPr sz="72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71" name="Google Shape;71;p6"/>
          <p:cNvSpPr/>
          <p:nvPr/>
        </p:nvSpPr>
        <p:spPr>
          <a:xfrm>
            <a:off x="1102532" y="3171238"/>
            <a:ext cx="45462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lang="en-US" sz="5000">
                <a:solidFill>
                  <a:srgbClr val="DCD7E5"/>
                </a:solidFill>
                <a:latin typeface="Josefin Sans"/>
                <a:ea typeface="Josefin Sans"/>
                <a:cs typeface="Josefin Sans"/>
                <a:sym typeface="Josefin Sans"/>
              </a:rPr>
              <a:t>Financial organization</a:t>
            </a:r>
            <a:endParaRPr i="0" sz="5000" u="none" cap="none" strike="noStrike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8440475" y="2925300"/>
            <a:ext cx="4546200" cy="2379000"/>
          </a:xfrm>
          <a:prstGeom prst="rect">
            <a:avLst/>
          </a:prstGeom>
          <a:solidFill>
            <a:srgbClr val="48178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6"/>
          <p:cNvSpPr/>
          <p:nvPr/>
        </p:nvSpPr>
        <p:spPr>
          <a:xfrm>
            <a:off x="8440482" y="3767538"/>
            <a:ext cx="45462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lang="en-US" sz="5000">
                <a:solidFill>
                  <a:srgbClr val="DCD7E5"/>
                </a:solidFill>
                <a:latin typeface="Josefin Sans"/>
                <a:ea typeface="Josefin Sans"/>
                <a:cs typeface="Josefin Sans"/>
                <a:sym typeface="Josefin Sans"/>
              </a:rPr>
              <a:t>Courses</a:t>
            </a:r>
            <a:endParaRPr i="0" sz="5000" u="none" cap="none" strike="noStrike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74" name="Google Shape;74;p6"/>
          <p:cNvSpPr/>
          <p:nvPr/>
        </p:nvSpPr>
        <p:spPr>
          <a:xfrm>
            <a:off x="1102525" y="5720375"/>
            <a:ext cx="4546200" cy="2379000"/>
          </a:xfrm>
          <a:prstGeom prst="rect">
            <a:avLst/>
          </a:prstGeom>
          <a:solidFill>
            <a:srgbClr val="48178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6"/>
          <p:cNvSpPr/>
          <p:nvPr/>
        </p:nvSpPr>
        <p:spPr>
          <a:xfrm>
            <a:off x="1102525" y="5963125"/>
            <a:ext cx="45462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lang="en-US" sz="5000">
                <a:solidFill>
                  <a:srgbClr val="DCD7E5"/>
                </a:solidFill>
                <a:latin typeface="Josefin Sans"/>
                <a:ea typeface="Josefin Sans"/>
                <a:cs typeface="Josefin Sans"/>
                <a:sym typeface="Josefin Sans"/>
              </a:rPr>
              <a:t>Evolution ranking</a:t>
            </a:r>
            <a:endParaRPr sz="50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t/>
            </a:r>
            <a:endParaRPr sz="5000">
              <a:solidFill>
                <a:srgbClr val="DCD7E5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76" name="Google Shape;76;p6"/>
          <p:cNvSpPr/>
          <p:nvPr/>
        </p:nvSpPr>
        <p:spPr>
          <a:xfrm>
            <a:off x="8440475" y="5720350"/>
            <a:ext cx="4546200" cy="2379000"/>
          </a:xfrm>
          <a:prstGeom prst="rect">
            <a:avLst/>
          </a:prstGeom>
          <a:solidFill>
            <a:srgbClr val="48178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6"/>
          <p:cNvSpPr/>
          <p:nvPr/>
        </p:nvSpPr>
        <p:spPr>
          <a:xfrm>
            <a:off x="8440482" y="5966288"/>
            <a:ext cx="45462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lang="en-US" sz="5000">
                <a:solidFill>
                  <a:srgbClr val="DCD7E5"/>
                </a:solidFill>
                <a:latin typeface="Josefin Sans"/>
                <a:ea typeface="Josefin Sans"/>
                <a:cs typeface="Josefin Sans"/>
                <a:sym typeface="Josefin Sans"/>
              </a:rPr>
              <a:t>Blockchain certificates</a:t>
            </a:r>
            <a:endParaRPr sz="50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t/>
            </a:r>
            <a:endParaRPr sz="5000">
              <a:solidFill>
                <a:srgbClr val="DCD7E5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78" name="Google Shape;78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9925"/>
            <a:ext cx="2112000" cy="21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4" name="Google Shape;8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 cap="flat" cmpd="sng" w="13800">
            <a:solidFill>
              <a:srgbClr val="FFFFFF">
                <a:alpha val="1568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7" title="WhatsApp Video 2023-09-20 at 03.12.01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00200" y="685800"/>
            <a:ext cx="11430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2" name="Google Shape;92;g280ffc71d24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280ffc71d24_0_20"/>
          <p:cNvSpPr txBox="1"/>
          <p:nvPr/>
        </p:nvSpPr>
        <p:spPr>
          <a:xfrm>
            <a:off x="3249000" y="850350"/>
            <a:ext cx="8132400" cy="16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>
                <a:solidFill>
                  <a:srgbClr val="DCD7E5"/>
                </a:solidFill>
                <a:latin typeface="Josefin Sans"/>
                <a:ea typeface="Josefin Sans"/>
                <a:cs typeface="Josefin Sans"/>
                <a:sym typeface="Josefin Sans"/>
              </a:rPr>
              <a:t>Team Aiming Up</a:t>
            </a:r>
            <a:endParaRPr sz="7000">
              <a:solidFill>
                <a:srgbClr val="DCD7E5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94" name="Google Shape;94;g280ffc71d24_0_20"/>
          <p:cNvSpPr txBox="1"/>
          <p:nvPr/>
        </p:nvSpPr>
        <p:spPr>
          <a:xfrm>
            <a:off x="758175" y="6400800"/>
            <a:ext cx="4077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Cláudia Capela</a:t>
            </a:r>
            <a:endParaRPr sz="32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Software Engineer</a:t>
            </a:r>
            <a:endParaRPr sz="32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95" name="Google Shape;95;g280ffc71d24_0_20"/>
          <p:cNvPicPr preferRelativeResize="0"/>
          <p:nvPr/>
        </p:nvPicPr>
        <p:blipFill rotWithShape="1">
          <a:blip r:embed="rId4">
            <a:alphaModFix/>
          </a:blip>
          <a:srcRect b="0" l="0" r="0" t="6147"/>
          <a:stretch/>
        </p:blipFill>
        <p:spPr>
          <a:xfrm>
            <a:off x="758300" y="2574050"/>
            <a:ext cx="4077308" cy="382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g280ffc71d24_0_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6087" y="2576325"/>
            <a:ext cx="4078224" cy="3822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g280ffc71d24_0_20"/>
          <p:cNvPicPr preferRelativeResize="0"/>
          <p:nvPr/>
        </p:nvPicPr>
        <p:blipFill rotWithShape="1">
          <a:blip r:embed="rId6">
            <a:alphaModFix/>
          </a:blip>
          <a:srcRect b="32729" l="17530" r="16292" t="1428"/>
          <a:stretch/>
        </p:blipFill>
        <p:spPr>
          <a:xfrm>
            <a:off x="9794800" y="2576325"/>
            <a:ext cx="4078223" cy="382219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280ffc71d24_0_20"/>
          <p:cNvSpPr txBox="1"/>
          <p:nvPr/>
        </p:nvSpPr>
        <p:spPr>
          <a:xfrm>
            <a:off x="5276550" y="6400800"/>
            <a:ext cx="4077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Maria Eduarda</a:t>
            </a:r>
            <a:endParaRPr sz="32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Software Engineer</a:t>
            </a:r>
            <a:endParaRPr sz="32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99" name="Google Shape;99;g280ffc71d24_0_20"/>
          <p:cNvSpPr txBox="1"/>
          <p:nvPr/>
        </p:nvSpPr>
        <p:spPr>
          <a:xfrm>
            <a:off x="9794800" y="6400800"/>
            <a:ext cx="4077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João Vitor Santanna</a:t>
            </a:r>
            <a:endParaRPr sz="32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Software Engineer</a:t>
            </a:r>
            <a:endParaRPr sz="32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100" name="Google Shape;100;g280ffc71d24_0_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99925"/>
            <a:ext cx="2112000" cy="21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6" name="Google Shape;10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0"/>
            </a:srgbClr>
          </a:solidFill>
          <a:ln cap="flat" cmpd="sng" w="13800">
            <a:solidFill>
              <a:srgbClr val="FFFFFF">
                <a:alpha val="1569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8"/>
          <p:cNvSpPr/>
          <p:nvPr/>
        </p:nvSpPr>
        <p:spPr>
          <a:xfrm>
            <a:off x="2310229" y="2010966"/>
            <a:ext cx="121920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t/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9925"/>
            <a:ext cx="2112000" cy="21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8"/>
          <p:cNvSpPr txBox="1"/>
          <p:nvPr/>
        </p:nvSpPr>
        <p:spPr>
          <a:xfrm>
            <a:off x="2310225" y="2797975"/>
            <a:ext cx="91683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lt1"/>
                </a:solidFill>
              </a:rPr>
              <a:t>Thanks!</a:t>
            </a:r>
            <a:endParaRPr sz="10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lt1"/>
                </a:solidFill>
              </a:rPr>
              <a:t>Time for Q&amp;A</a:t>
            </a:r>
            <a:endParaRPr sz="10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2023-09-20T00:32:50Z</dcterms:created>
  <dc:creator>PptxGenJS</dc:creator>
</cp:coreProperties>
</file>